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1"/>
  </p:notesMasterIdLst>
  <p:handoutMasterIdLst>
    <p:handoutMasterId r:id="rId42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15" r:id="rId11"/>
    <p:sldId id="2147483516" r:id="rId12"/>
    <p:sldId id="2147483518" r:id="rId13"/>
    <p:sldId id="2147483517" r:id="rId14"/>
    <p:sldId id="16777052" r:id="rId15"/>
    <p:sldId id="2147483508" r:id="rId16"/>
    <p:sldId id="2147483509" r:id="rId17"/>
    <p:sldId id="2147483510" r:id="rId18"/>
    <p:sldId id="2147483514" r:id="rId19"/>
    <p:sldId id="2147483511" r:id="rId20"/>
    <p:sldId id="16777073" r:id="rId21"/>
    <p:sldId id="16777075" r:id="rId22"/>
    <p:sldId id="16777076" r:id="rId23"/>
    <p:sldId id="16777077" r:id="rId24"/>
    <p:sldId id="2147483519" r:id="rId25"/>
    <p:sldId id="16777074" r:id="rId26"/>
    <p:sldId id="2147483522" r:id="rId27"/>
    <p:sldId id="2147483523" r:id="rId28"/>
    <p:sldId id="2147483524" r:id="rId29"/>
    <p:sldId id="2147483525" r:id="rId30"/>
    <p:sldId id="2147483513" r:id="rId31"/>
    <p:sldId id="16777058" r:id="rId32"/>
    <p:sldId id="2147483527" r:id="rId33"/>
    <p:sldId id="2147483526" r:id="rId34"/>
    <p:sldId id="16777079" r:id="rId35"/>
    <p:sldId id="2516" r:id="rId36"/>
    <p:sldId id="2515" r:id="rId37"/>
    <p:sldId id="2147483529" r:id="rId38"/>
    <p:sldId id="582" r:id="rId39"/>
    <p:sldId id="2419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9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32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category/ascend-computing-pid-1557196528909?submodel=doc" TargetMode="External"/><Relationship Id="rId3" Type="http://schemas.openxmlformats.org/officeDocument/2006/relationships/hyperlink" Target="https://www.eet-china.com/mp/a357098.html" TargetMode="External"/><Relationship Id="rId7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igabyte.com/Enterprise/GPU-Server" TargetMode="External"/><Relationship Id="rId5" Type="http://schemas.openxmlformats.org/officeDocument/2006/relationships/hyperlink" Target="https://servers.asus.com/products/servers/" TargetMode="Externa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info.support.huawei.com/computing/server3D/index_zh.html" TargetMode="External"/><Relationship Id="rId9" Type="http://schemas.openxmlformats.org/officeDocument/2006/relationships/hyperlink" Target="https://digitalpower.huawei.com/cn/data-center-facilit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 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供电系统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DA086D-95DF-9130-8E02-C931CD3C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 </a:t>
            </a:r>
            <a:r>
              <a:rPr lang="en-US" altLang="zh-CN" dirty="0"/>
              <a:t>AI </a:t>
            </a:r>
            <a:r>
              <a:rPr lang="zh-CN" altLang="en-US" dirty="0"/>
              <a:t>集群配电系统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878D32-AB69-0395-C8DD-12747AF381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0799B-A0F2-9CFE-C233-FF45731DF6D5}"/>
              </a:ext>
            </a:extLst>
          </p:cNvPr>
          <p:cNvSpPr/>
          <p:nvPr/>
        </p:nvSpPr>
        <p:spPr>
          <a:xfrm>
            <a:off x="1298864" y="2421082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41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电力能源接入挑战</a:t>
            </a:r>
          </a:p>
        </p:txBody>
      </p:sp>
      <p:sp>
        <p:nvSpPr>
          <p:cNvPr id="46" name="内容占位符 45">
            <a:extLst>
              <a:ext uri="{FF2B5EF4-FFF2-40B4-BE49-F238E27FC236}">
                <a16:creationId xmlns:a16="http://schemas.microsoft.com/office/drawing/2014/main" id="{6BFCCDD3-8921-4FE0-FFC2-3BF500EC2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AIDC</a:t>
            </a:r>
            <a:r>
              <a:rPr lang="zh-CN" altLang="en-US" dirty="0">
                <a:solidFill>
                  <a:srgbClr val="C00000"/>
                </a:solidFill>
              </a:rPr>
              <a:t> 算力容量上线是发电厂和电网容量的上限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7CA224E-3291-0FF0-BE19-124A8E061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467330"/>
              </p:ext>
            </p:extLst>
          </p:nvPr>
        </p:nvGraphicFramePr>
        <p:xfrm>
          <a:off x="623636" y="2015726"/>
          <a:ext cx="10963472" cy="4235015"/>
        </p:xfrm>
        <a:graphic>
          <a:graphicData uri="http://schemas.openxmlformats.org/drawingml/2006/table">
            <a:tbl>
              <a:tblPr firstRow="1"/>
              <a:tblGrid>
                <a:gridCol w="2034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8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发展阶段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通算中心时代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传统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DC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智算中心时代（初级）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AI 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集群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智算中心时代（进阶）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部署集群规模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万台服务器（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NPU）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~50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电网接入需求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需自建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变电站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or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接入更高电压等级电源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87185"/>
                  </a:ext>
                </a:extLst>
              </a:tr>
              <a:tr h="8979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解决方案与挑战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常规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DC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建设方案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初步引入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专用芯片集群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高密度供电需求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需定制化电网基础设施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7242CEF-1A0B-3A19-68A8-681EE526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电力容量怎么算呀？建设 </a:t>
            </a:r>
            <a:r>
              <a:rPr lang="en-US" altLang="zh-CN" dirty="0"/>
              <a:t>10 </a:t>
            </a:r>
            <a:r>
              <a:rPr lang="zh-CN" altLang="en-US" dirty="0"/>
              <a:t>万卡机房到底够不够电？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A8FC47-5C3D-660B-5314-E5016773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单卡平均功耗 </a:t>
            </a:r>
            <a:r>
              <a:rPr lang="en-US" altLang="zh-CN" dirty="0"/>
              <a:t>= 350</a:t>
            </a:r>
            <a:r>
              <a:rPr lang="en" altLang="zh-CN" dirty="0"/>
              <a:t>W</a:t>
            </a:r>
            <a:r>
              <a:rPr lang="zh-CN" altLang="en-US" dirty="0"/>
              <a:t>，集群 </a:t>
            </a:r>
            <a:r>
              <a:rPr lang="en-US" altLang="zh-CN" dirty="0"/>
              <a:t>IT</a:t>
            </a:r>
            <a:r>
              <a:rPr lang="zh-CN" altLang="en-US" dirty="0"/>
              <a:t> 算力设备总功耗：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DC</a:t>
            </a:r>
            <a:r>
              <a:rPr lang="zh-CN" altLang="en-US" dirty="0"/>
              <a:t> 电源使用效率 </a:t>
            </a:r>
            <a:r>
              <a:rPr lang="en" altLang="zh-CN" dirty="0"/>
              <a:t>PUE </a:t>
            </a:r>
            <a:r>
              <a:rPr lang="zh-CN" altLang="en-US" dirty="0"/>
              <a:t>，</a:t>
            </a:r>
            <a:r>
              <a:rPr lang="en" altLang="zh-CN" dirty="0"/>
              <a:t>PUE=1.3 </a:t>
            </a:r>
            <a:r>
              <a:rPr lang="zh-CN" altLang="en-US" dirty="0"/>
              <a:t>来估算：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/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×350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=35,000,000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/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总电力容量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45.5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zh-CN" altLang="en-US" sz="2400" i="1" dirty="0">
                  <a:solidFill>
                    <a:srgbClr val="2C2C3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8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B81CBD6-68D5-1D8B-FA10-83A37B94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为什么这么多概念！！！！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0ED9-E9B6-93FD-7190-CF20B5F13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集群总功耗（不含制冷），这是纯设备功耗（</a:t>
            </a:r>
            <a:r>
              <a:rPr lang="en" altLang="zh-CN" dirty="0"/>
              <a:t>IT Load</a:t>
            </a:r>
            <a:r>
              <a:rPr lang="zh-CN" altLang="en" dirty="0"/>
              <a:t>），</a:t>
            </a:r>
            <a:r>
              <a:rPr lang="zh-CN" altLang="en-US" dirty="0"/>
              <a:t>不包括光模块、交换机、冷却系统、</a:t>
            </a:r>
            <a:r>
              <a:rPr lang="en" altLang="zh-CN" dirty="0"/>
              <a:t>UPS</a:t>
            </a:r>
            <a:r>
              <a:rPr lang="zh-CN" altLang="en" dirty="0"/>
              <a:t>、</a:t>
            </a:r>
            <a:r>
              <a:rPr lang="zh-CN" altLang="en-US" dirty="0"/>
              <a:t>变压器等配套设施。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PUE</a:t>
            </a:r>
            <a:r>
              <a:rPr lang="zh-CN" altLang="en" dirty="0"/>
              <a:t>（</a:t>
            </a:r>
            <a:r>
              <a:rPr lang="en" altLang="zh-CN" dirty="0"/>
              <a:t>Power Usage Effectiveness</a:t>
            </a:r>
            <a:r>
              <a:rPr lang="zh-CN" altLang="en" dirty="0"/>
              <a:t>）</a:t>
            </a:r>
            <a:r>
              <a:rPr lang="zh-CN" altLang="en-US" dirty="0"/>
              <a:t>表示数据中心总能耗与</a:t>
            </a:r>
            <a:r>
              <a:rPr lang="en" altLang="zh-CN" dirty="0"/>
              <a:t>IT</a:t>
            </a:r>
            <a:r>
              <a:rPr lang="zh-CN" altLang="en-US" dirty="0"/>
              <a:t>设备能耗的比值。现代智算中心的</a:t>
            </a:r>
            <a:r>
              <a:rPr lang="en" altLang="zh-CN" dirty="0"/>
              <a:t>PUE</a:t>
            </a:r>
            <a:r>
              <a:rPr lang="zh-CN" altLang="en-US" dirty="0"/>
              <a:t>一般在 </a:t>
            </a:r>
            <a:r>
              <a:rPr lang="en-US" altLang="zh-CN" dirty="0"/>
              <a:t>1.2~1.4 </a:t>
            </a:r>
            <a:r>
              <a:rPr lang="zh-CN" altLang="en-US" dirty="0"/>
              <a:t>之间，取决于冷却技术（风冷、液冷、浸没式冷却等）。</a:t>
            </a:r>
          </a:p>
        </p:txBody>
      </p:sp>
    </p:spTree>
    <p:extLst>
      <p:ext uri="{BB962C8B-B14F-4D97-AF65-F5344CB8AC3E}">
        <p14:creationId xmlns:p14="http://schemas.microsoft.com/office/powerpoint/2010/main" val="4406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F19E7BC4-1C07-9E3C-A6DF-601ABC60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</a:t>
            </a:r>
            <a:r>
              <a:rPr lang="zh-CN" altLang="en-US" dirty="0"/>
              <a:t> 出来了！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29CE4293-1D82-ECF9-F006-519D7F4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中压输入：四路 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zh-CN" altLang="en-US" dirty="0"/>
              <a:t> 供电方案最大能支持 </a:t>
            </a:r>
            <a:r>
              <a:rPr lang="en-US" altLang="zh-CN" dirty="0"/>
              <a:t>~20</a:t>
            </a:r>
            <a:r>
              <a:rPr lang="en" altLang="zh-CN" dirty="0"/>
              <a:t>MW </a:t>
            </a:r>
            <a:r>
              <a:rPr lang="zh-CN" altLang="en-US" dirty="0"/>
              <a:t>容量</a:t>
            </a:r>
          </a:p>
        </p:txBody>
      </p:sp>
      <p:graphicFrame>
        <p:nvGraphicFramePr>
          <p:cNvPr id="15" name="内容占位符 5">
            <a:extLst>
              <a:ext uri="{FF2B5EF4-FFF2-40B4-BE49-F238E27FC236}">
                <a16:creationId xmlns:a16="http://schemas.microsoft.com/office/drawing/2014/main" id="{10144BA3-01B2-6F87-B72A-2B984424A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876450"/>
              </p:ext>
            </p:extLst>
          </p:nvPr>
        </p:nvGraphicFramePr>
        <p:xfrm>
          <a:off x="609600" y="2145442"/>
          <a:ext cx="8212284" cy="4155668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1096454050"/>
                    </a:ext>
                  </a:extLst>
                </a:gridCol>
                <a:gridCol w="2544042">
                  <a:extLst>
                    <a:ext uri="{9D8B030D-6E8A-4147-A177-3AD203B41FA5}">
                      <a16:colId xmlns:a16="http://schemas.microsoft.com/office/drawing/2014/main" val="1599302285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3256514388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911839608"/>
                    </a:ext>
                  </a:extLst>
                </a:gridCol>
              </a:tblGrid>
              <a:tr h="85088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NPU/GPU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卡数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IT </a:t>
                      </a: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功耗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350W/</a:t>
                      </a: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总电力需求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PUE</a:t>
                      </a: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=1.3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144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典型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4.55MW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2709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中型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22.75MW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332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70048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超大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0923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别想了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~~</a:t>
                      </a:r>
                      <a:endParaRPr kumimoji="0" lang="zh-CN" altLang="en-US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350MW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7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>
            <a:extLst>
              <a:ext uri="{FF2B5EF4-FFF2-40B4-BE49-F238E27FC236}">
                <a16:creationId xmlns:a16="http://schemas.microsoft.com/office/drawing/2014/main" id="{2B223B77-2EE1-2883-ED93-48014158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配电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机房面积比</a:t>
            </a:r>
          </a:p>
        </p:txBody>
      </p:sp>
      <p:sp>
        <p:nvSpPr>
          <p:cNvPr id="40" name="内容占位符 39">
            <a:extLst>
              <a:ext uri="{FF2B5EF4-FFF2-40B4-BE49-F238E27FC236}">
                <a16:creationId xmlns:a16="http://schemas.microsoft.com/office/drawing/2014/main" id="{B836E1C9-8E92-19EC-CA8E-AB021F133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6575" y="1246910"/>
            <a:ext cx="3607818" cy="2497766"/>
          </a:xfrm>
        </p:spPr>
        <p:txBody>
          <a:bodyPr/>
          <a:lstStyle/>
          <a:p>
            <a:pPr marL="345305" indent="-342900"/>
            <a:r>
              <a:rPr lang="zh-CN" altLang="en-US" sz="1800" b="0" dirty="0">
                <a:sym typeface="+mn-ea"/>
              </a:rPr>
              <a:t>随着智算中心的单机柜功率密度的快速提升</a:t>
            </a:r>
            <a:r>
              <a:rPr lang="zh-CN" altLang="en-US" sz="1800" dirty="0">
                <a:sym typeface="+mn-ea"/>
              </a:rPr>
              <a:t>，</a:t>
            </a:r>
            <a:r>
              <a:rPr lang="zh-CN" altLang="en-US" sz="1800" b="0" dirty="0">
                <a:sym typeface="+mn-ea"/>
              </a:rPr>
              <a:t>变配电室面积必然随之大幅度增加</a:t>
            </a:r>
            <a:endParaRPr lang="en-US" altLang="zh-CN" sz="1800" b="0" dirty="0">
              <a:sym typeface="+mn-ea"/>
            </a:endParaRPr>
          </a:p>
          <a:p>
            <a:pPr marL="345305" indent="-342900"/>
            <a:r>
              <a:rPr lang="en-US" altLang="zh-CN" sz="1800" b="0" dirty="0">
                <a:sym typeface="+mn-ea"/>
              </a:rPr>
              <a:t>AI </a:t>
            </a:r>
            <a:r>
              <a:rPr lang="zh-CN" altLang="en-US" sz="1800" b="0" dirty="0">
                <a:sym typeface="+mn-ea"/>
              </a:rPr>
              <a:t>集群的建设方案需要考虑供电系统更多的占地面积</a:t>
            </a:r>
            <a:endParaRPr lang="zh-CN" altLang="en-US" sz="1800" b="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3ACCD8-17E8-0DAC-BD25-20DB00E3EE0E}"/>
              </a:ext>
            </a:extLst>
          </p:cNvPr>
          <p:cNvGrpSpPr/>
          <p:nvPr/>
        </p:nvGrpSpPr>
        <p:grpSpPr>
          <a:xfrm>
            <a:off x="41564" y="1376402"/>
            <a:ext cx="8135011" cy="5084973"/>
            <a:chOff x="246726" y="1465209"/>
            <a:chExt cx="7453597" cy="46590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B50322-660F-F2E6-5B28-B0900555900A}"/>
                </a:ext>
              </a:extLst>
            </p:cNvPr>
            <p:cNvGrpSpPr/>
            <p:nvPr/>
          </p:nvGrpSpPr>
          <p:grpSpPr>
            <a:xfrm>
              <a:off x="246726" y="1465209"/>
              <a:ext cx="7453597" cy="4659040"/>
              <a:chOff x="839491" y="1682562"/>
              <a:chExt cx="10783979" cy="46143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91FCC2-4542-4513-6CAA-46B34B2FC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67627" y="1682562"/>
                <a:ext cx="7429975" cy="4614301"/>
              </a:xfrm>
              <a:prstGeom prst="rect">
                <a:avLst/>
              </a:prstGeom>
              <a:scene3d>
                <a:camera prst="orthographicFront">
                  <a:rot lat="0" lon="0" rev="30000"/>
                </a:camera>
                <a:lightRig rig="threePt" dir="t"/>
              </a:scene3d>
            </p:spPr>
          </p:pic>
          <p:sp>
            <p:nvSpPr>
              <p:cNvPr id="7" name="文本框 78">
                <a:extLst>
                  <a:ext uri="{FF2B5EF4-FFF2-40B4-BE49-F238E27FC236}">
                    <a16:creationId xmlns:a16="http://schemas.microsoft.com/office/drawing/2014/main" id="{E696300E-CB50-913A-0079-D2FADC9CBEDC}"/>
                  </a:ext>
                </a:extLst>
              </p:cNvPr>
              <p:cNvSpPr txBox="1"/>
              <p:nvPr/>
            </p:nvSpPr>
            <p:spPr>
              <a:xfrm>
                <a:off x="10059298" y="3505753"/>
                <a:ext cx="11516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冷冻站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87">
                <a:extLst>
                  <a:ext uri="{FF2B5EF4-FFF2-40B4-BE49-F238E27FC236}">
                    <a16:creationId xmlns:a16="http://schemas.microsoft.com/office/drawing/2014/main" id="{035F0A3A-A278-729E-0C9F-A90481D09A9A}"/>
                  </a:ext>
                </a:extLst>
              </p:cNvPr>
              <p:cNvSpPr txBox="1"/>
              <p:nvPr/>
            </p:nvSpPr>
            <p:spPr>
              <a:xfrm>
                <a:off x="10059298" y="4599488"/>
                <a:ext cx="1564172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中压配电室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8">
                <a:extLst>
                  <a:ext uri="{FF2B5EF4-FFF2-40B4-BE49-F238E27FC236}">
                    <a16:creationId xmlns:a16="http://schemas.microsoft.com/office/drawing/2014/main" id="{A24E688F-B46F-734C-1194-702F90E6864D}"/>
                  </a:ext>
                </a:extLst>
              </p:cNvPr>
              <p:cNvSpPr txBox="1"/>
              <p:nvPr/>
            </p:nvSpPr>
            <p:spPr>
              <a:xfrm>
                <a:off x="10059298" y="5922921"/>
                <a:ext cx="10667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油机室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89">
                <a:extLst>
                  <a:ext uri="{FF2B5EF4-FFF2-40B4-BE49-F238E27FC236}">
                    <a16:creationId xmlns:a16="http://schemas.microsoft.com/office/drawing/2014/main" id="{A008ADE6-71A2-9EFE-B0EB-4FDCEFCB48EE}"/>
                  </a:ext>
                </a:extLst>
              </p:cNvPr>
              <p:cNvSpPr txBox="1"/>
              <p:nvPr/>
            </p:nvSpPr>
            <p:spPr>
              <a:xfrm>
                <a:off x="951062" y="2876728"/>
                <a:ext cx="136624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核心机房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91">
                <a:extLst>
                  <a:ext uri="{FF2B5EF4-FFF2-40B4-BE49-F238E27FC236}">
                    <a16:creationId xmlns:a16="http://schemas.microsoft.com/office/drawing/2014/main" id="{C9BAA76C-A1C3-C8AC-E468-6F7C626B3E1D}"/>
                  </a:ext>
                </a:extLst>
              </p:cNvPr>
              <p:cNvSpPr txBox="1"/>
              <p:nvPr/>
            </p:nvSpPr>
            <p:spPr>
              <a:xfrm>
                <a:off x="1147342" y="5464196"/>
                <a:ext cx="116996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电池室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92">
                <a:extLst>
                  <a:ext uri="{FF2B5EF4-FFF2-40B4-BE49-F238E27FC236}">
                    <a16:creationId xmlns:a16="http://schemas.microsoft.com/office/drawing/2014/main" id="{2C50EB5B-F033-1C9F-17A3-30ED8111F84F}"/>
                  </a:ext>
                </a:extLst>
              </p:cNvPr>
              <p:cNvSpPr txBox="1"/>
              <p:nvPr/>
            </p:nvSpPr>
            <p:spPr>
              <a:xfrm>
                <a:off x="10059298" y="1905820"/>
                <a:ext cx="1213495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主控室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30ACB089-4181-E67B-5DA3-A01B12972779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85986" cy="200593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8D7F0941-F3C5-A976-47B4-A6C936C5C06B}"/>
                  </a:ext>
                </a:extLst>
              </p:cNvPr>
              <p:cNvCxnSpPr/>
              <p:nvPr/>
            </p:nvCxnSpPr>
            <p:spPr bwMode="auto">
              <a:xfrm flipH="1">
                <a:off x="9107786" y="2758663"/>
                <a:ext cx="914400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15" name="文本框 64">
                <a:extLst>
                  <a:ext uri="{FF2B5EF4-FFF2-40B4-BE49-F238E27FC236}">
                    <a16:creationId xmlns:a16="http://schemas.microsoft.com/office/drawing/2014/main" id="{5CB1E3D5-6C7B-9479-3A7F-36F5A502AD3F}"/>
                  </a:ext>
                </a:extLst>
              </p:cNvPr>
              <p:cNvSpPr txBox="1"/>
              <p:nvPr/>
            </p:nvSpPr>
            <p:spPr>
              <a:xfrm>
                <a:off x="839491" y="3769688"/>
                <a:ext cx="147781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低压配电室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72">
                <a:extLst>
                  <a:ext uri="{FF2B5EF4-FFF2-40B4-BE49-F238E27FC236}">
                    <a16:creationId xmlns:a16="http://schemas.microsoft.com/office/drawing/2014/main" id="{DCA3EBA5-2570-841E-B344-B7B5B22CB5BF}"/>
                  </a:ext>
                </a:extLst>
              </p:cNvPr>
              <p:cNvSpPr txBox="1"/>
              <p:nvPr/>
            </p:nvSpPr>
            <p:spPr>
              <a:xfrm>
                <a:off x="10059298" y="2602161"/>
                <a:ext cx="1188641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会议室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73">
                <a:extLst>
                  <a:ext uri="{FF2B5EF4-FFF2-40B4-BE49-F238E27FC236}">
                    <a16:creationId xmlns:a16="http://schemas.microsoft.com/office/drawing/2014/main" id="{D55238DE-8421-9188-C51A-19706DF8E47C}"/>
                  </a:ext>
                </a:extLst>
              </p:cNvPr>
              <p:cNvSpPr txBox="1"/>
              <p:nvPr/>
            </p:nvSpPr>
            <p:spPr>
              <a:xfrm>
                <a:off x="10059298" y="2256901"/>
                <a:ext cx="119083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备件室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4">
                <a:extLst>
                  <a:ext uri="{FF2B5EF4-FFF2-40B4-BE49-F238E27FC236}">
                    <a16:creationId xmlns:a16="http://schemas.microsoft.com/office/drawing/2014/main" id="{25234155-4BE5-E9DC-3797-FDA42D2C17C0}"/>
                  </a:ext>
                </a:extLst>
              </p:cNvPr>
              <p:cNvCxnSpPr/>
              <p:nvPr/>
            </p:nvCxnSpPr>
            <p:spPr bwMode="auto">
              <a:xfrm flipH="1">
                <a:off x="8356187" y="2062322"/>
                <a:ext cx="165825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9" name="直接连接符 15">
                <a:extLst>
                  <a:ext uri="{FF2B5EF4-FFF2-40B4-BE49-F238E27FC236}">
                    <a16:creationId xmlns:a16="http://schemas.microsoft.com/office/drawing/2014/main" id="{DBF0657A-0586-2632-EC80-6E4DB36135CA}"/>
                  </a:ext>
                </a:extLst>
              </p:cNvPr>
              <p:cNvCxnSpPr/>
              <p:nvPr/>
            </p:nvCxnSpPr>
            <p:spPr bwMode="auto">
              <a:xfrm flipH="1">
                <a:off x="7226423" y="2413403"/>
                <a:ext cx="2795763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直接连接符 16">
                <a:extLst>
                  <a:ext uri="{FF2B5EF4-FFF2-40B4-BE49-F238E27FC236}">
                    <a16:creationId xmlns:a16="http://schemas.microsoft.com/office/drawing/2014/main" id="{F2C1F413-AB8C-E85F-A24B-46F2164F42C5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1734044" cy="206065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1" name="直接连接符 17">
                <a:extLst>
                  <a:ext uri="{FF2B5EF4-FFF2-40B4-BE49-F238E27FC236}">
                    <a16:creationId xmlns:a16="http://schemas.microsoft.com/office/drawing/2014/main" id="{BAE30617-09A1-4C28-1322-76B31529EEC2}"/>
                  </a:ext>
                </a:extLst>
              </p:cNvPr>
              <p:cNvCxnSpPr/>
              <p:nvPr/>
            </p:nvCxnSpPr>
            <p:spPr bwMode="auto">
              <a:xfrm>
                <a:off x="2272419" y="3093290"/>
                <a:ext cx="1493822" cy="49794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2" name="直接连接符 18">
                <a:extLst>
                  <a:ext uri="{FF2B5EF4-FFF2-40B4-BE49-F238E27FC236}">
                    <a16:creationId xmlns:a16="http://schemas.microsoft.com/office/drawing/2014/main" id="{CED79A45-A9B0-9381-1402-FC1F47513FA3}"/>
                  </a:ext>
                </a:extLst>
              </p:cNvPr>
              <p:cNvCxnSpPr/>
              <p:nvPr/>
            </p:nvCxnSpPr>
            <p:spPr bwMode="auto">
              <a:xfrm flipH="1">
                <a:off x="8356187" y="3645690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3" name="直接连接符 19">
                <a:extLst>
                  <a:ext uri="{FF2B5EF4-FFF2-40B4-BE49-F238E27FC236}">
                    <a16:creationId xmlns:a16="http://schemas.microsoft.com/office/drawing/2014/main" id="{486EC2EF-0464-0555-9087-9614A639D293}"/>
                  </a:ext>
                </a:extLst>
              </p:cNvPr>
              <p:cNvCxnSpPr/>
              <p:nvPr/>
            </p:nvCxnSpPr>
            <p:spPr bwMode="auto">
              <a:xfrm flipV="1">
                <a:off x="7275786" y="5620696"/>
                <a:ext cx="0" cy="476107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4" name="直接连接符 20">
                <a:extLst>
                  <a:ext uri="{FF2B5EF4-FFF2-40B4-BE49-F238E27FC236}">
                    <a16:creationId xmlns:a16="http://schemas.microsoft.com/office/drawing/2014/main" id="{1E0A88DA-288E-CB31-4089-6D53AF814D28}"/>
                  </a:ext>
                </a:extLst>
              </p:cNvPr>
              <p:cNvCxnSpPr/>
              <p:nvPr/>
            </p:nvCxnSpPr>
            <p:spPr bwMode="auto">
              <a:xfrm>
                <a:off x="2304940" y="4114257"/>
                <a:ext cx="3023866" cy="68009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5" name="直接连接符 21">
                <a:extLst>
                  <a:ext uri="{FF2B5EF4-FFF2-40B4-BE49-F238E27FC236}">
                    <a16:creationId xmlns:a16="http://schemas.microsoft.com/office/drawing/2014/main" id="{B108199C-05E3-C010-BE78-34A83535D086}"/>
                  </a:ext>
                </a:extLst>
              </p:cNvPr>
              <p:cNvCxnSpPr/>
              <p:nvPr/>
            </p:nvCxnSpPr>
            <p:spPr bwMode="auto">
              <a:xfrm>
                <a:off x="2304940" y="4114256"/>
                <a:ext cx="1488713" cy="54849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6" name="直接连接符 22">
                <a:extLst>
                  <a:ext uri="{FF2B5EF4-FFF2-40B4-BE49-F238E27FC236}">
                    <a16:creationId xmlns:a16="http://schemas.microsoft.com/office/drawing/2014/main" id="{48FB04F4-8C1A-D6BB-F1DF-0895680415AF}"/>
                  </a:ext>
                </a:extLst>
              </p:cNvPr>
              <p:cNvCxnSpPr/>
              <p:nvPr/>
            </p:nvCxnSpPr>
            <p:spPr bwMode="auto">
              <a:xfrm flipH="1">
                <a:off x="8356187" y="4775497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27" name="文本框 43">
                <a:extLst>
                  <a:ext uri="{FF2B5EF4-FFF2-40B4-BE49-F238E27FC236}">
                    <a16:creationId xmlns:a16="http://schemas.microsoft.com/office/drawing/2014/main" id="{C275FB18-E226-C2D6-AB4D-2C0DFFA51CA0}"/>
                  </a:ext>
                </a:extLst>
              </p:cNvPr>
              <p:cNvSpPr txBox="1"/>
              <p:nvPr/>
            </p:nvSpPr>
            <p:spPr>
              <a:xfrm>
                <a:off x="10059298" y="5252409"/>
                <a:ext cx="109317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冷却塔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69">
                <a:extLst>
                  <a:ext uri="{FF2B5EF4-FFF2-40B4-BE49-F238E27FC236}">
                    <a16:creationId xmlns:a16="http://schemas.microsoft.com/office/drawing/2014/main" id="{49E740AE-0FE6-3B22-CA3B-BC98159D5831}"/>
                  </a:ext>
                </a:extLst>
              </p:cNvPr>
              <p:cNvSpPr txBox="1"/>
              <p:nvPr/>
            </p:nvSpPr>
            <p:spPr>
              <a:xfrm>
                <a:off x="1324411" y="4636855"/>
                <a:ext cx="99289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UPS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5">
                <a:extLst>
                  <a:ext uri="{FF2B5EF4-FFF2-40B4-BE49-F238E27FC236}">
                    <a16:creationId xmlns:a16="http://schemas.microsoft.com/office/drawing/2014/main" id="{55C66B7C-12DE-8AF2-184E-C52F03F9F1A5}"/>
                  </a:ext>
                </a:extLst>
              </p:cNvPr>
              <p:cNvCxnSpPr/>
              <p:nvPr/>
            </p:nvCxnSpPr>
            <p:spPr bwMode="auto">
              <a:xfrm flipH="1">
                <a:off x="9175449" y="5405518"/>
                <a:ext cx="931477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0" name="直接连接符 26">
                <a:extLst>
                  <a:ext uri="{FF2B5EF4-FFF2-40B4-BE49-F238E27FC236}">
                    <a16:creationId xmlns:a16="http://schemas.microsoft.com/office/drawing/2014/main" id="{086CD1F9-9AB0-9CF2-9F00-86DF9CFB3F3D}"/>
                  </a:ext>
                </a:extLst>
              </p:cNvPr>
              <p:cNvCxnSpPr/>
              <p:nvPr/>
            </p:nvCxnSpPr>
            <p:spPr bwMode="auto">
              <a:xfrm flipV="1">
                <a:off x="2270135" y="5620696"/>
                <a:ext cx="1523518" cy="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直接连接符 27">
                <a:extLst>
                  <a:ext uri="{FF2B5EF4-FFF2-40B4-BE49-F238E27FC236}">
                    <a16:creationId xmlns:a16="http://schemas.microsoft.com/office/drawing/2014/main" id="{7142592A-C8F0-5720-2FB0-EF3C14DC48E4}"/>
                  </a:ext>
                </a:extLst>
              </p:cNvPr>
              <p:cNvCxnSpPr/>
              <p:nvPr/>
            </p:nvCxnSpPr>
            <p:spPr bwMode="auto">
              <a:xfrm flipV="1">
                <a:off x="2272419" y="2903168"/>
                <a:ext cx="1702052" cy="181069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2" name="直接连接符 28">
                <a:extLst>
                  <a:ext uri="{FF2B5EF4-FFF2-40B4-BE49-F238E27FC236}">
                    <a16:creationId xmlns:a16="http://schemas.microsoft.com/office/drawing/2014/main" id="{670CBDFC-C410-945C-03B0-A772D40AA3F9}"/>
                  </a:ext>
                </a:extLst>
              </p:cNvPr>
              <p:cNvCxnSpPr/>
              <p:nvPr/>
            </p:nvCxnSpPr>
            <p:spPr bwMode="auto">
              <a:xfrm>
                <a:off x="7226423" y="2413403"/>
                <a:ext cx="0" cy="24125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3" name="直接连接符 29">
                <a:extLst>
                  <a:ext uri="{FF2B5EF4-FFF2-40B4-BE49-F238E27FC236}">
                    <a16:creationId xmlns:a16="http://schemas.microsoft.com/office/drawing/2014/main" id="{C884ADA0-0DD6-68C9-EF39-D7DA80406279}"/>
                  </a:ext>
                </a:extLst>
              </p:cNvPr>
              <p:cNvCxnSpPr/>
              <p:nvPr/>
            </p:nvCxnSpPr>
            <p:spPr bwMode="auto">
              <a:xfrm flipH="1">
                <a:off x="7275786" y="6096803"/>
                <a:ext cx="285380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6995F-A6CE-6E69-0308-BC1A67CD92E8}"/>
                </a:ext>
              </a:extLst>
            </p:cNvPr>
            <p:cNvSpPr/>
            <p:nvPr/>
          </p:nvSpPr>
          <p:spPr>
            <a:xfrm>
              <a:off x="1369220" y="4224837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46B303-544A-DD71-11AA-8A776ED7E433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9DF112F-F3CE-B83F-1B78-1945B095B9E0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C390799A-383F-6006-26B7-59C92CAB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6336"/>
              </p:ext>
            </p:extLst>
          </p:nvPr>
        </p:nvGraphicFramePr>
        <p:xfrm>
          <a:off x="8500107" y="3743481"/>
          <a:ext cx="3284286" cy="2591728"/>
        </p:xfrm>
        <a:graphic>
          <a:graphicData uri="http://schemas.openxmlformats.org/drawingml/2006/table">
            <a:tbl>
              <a:tblPr firstRow="1"/>
              <a:tblGrid>
                <a:gridCol w="1219712">
                  <a:extLst>
                    <a:ext uri="{9D8B030D-6E8A-4147-A177-3AD203B41FA5}">
                      <a16:colId xmlns:a16="http://schemas.microsoft.com/office/drawing/2014/main" val="659554868"/>
                    </a:ext>
                  </a:extLst>
                </a:gridCol>
                <a:gridCol w="2064574">
                  <a:extLst>
                    <a:ext uri="{9D8B030D-6E8A-4147-A177-3AD203B41FA5}">
                      <a16:colId xmlns:a16="http://schemas.microsoft.com/office/drawing/2014/main" val="835004889"/>
                    </a:ext>
                  </a:extLst>
                </a:gridCol>
              </a:tblGrid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单机柜功耗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供配电系统占地面积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987518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2.5kW-5kW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 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~1/4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5176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~1/2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76300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sym typeface="+mn-ea"/>
                        </a:rPr>
                        <a:t>设备占地面积相当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527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44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供电架构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287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数据中心供电架构</a:t>
            </a:r>
          </a:p>
        </p:txBody>
      </p:sp>
      <p:pic>
        <p:nvPicPr>
          <p:cNvPr id="3074" name="Picture 2" descr="AI数据中心历史、技术与关键企业- 智源社区">
            <a:extLst>
              <a:ext uri="{FF2B5EF4-FFF2-40B4-BE49-F238E27FC236}">
                <a16:creationId xmlns:a16="http://schemas.microsoft.com/office/drawing/2014/main" id="{CDEE8706-4DE9-5F48-EEB2-280E7D9FB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9" r="15303" b="14854"/>
          <a:stretch/>
        </p:blipFill>
        <p:spPr bwMode="auto">
          <a:xfrm>
            <a:off x="530117" y="1111979"/>
            <a:ext cx="5122537" cy="52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373BD-3417-4D63-1793-135AF74B7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6173" y="1246909"/>
            <a:ext cx="5840936" cy="52058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UPS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适用于供电连续性要求高、规模适中的传统 </a:t>
            </a:r>
            <a:r>
              <a:rPr lang="en-US" altLang="zh-CN" dirty="0"/>
              <a:t>DC</a:t>
            </a:r>
            <a:r>
              <a:rPr lang="zh-CN" altLang="en-US" dirty="0"/>
              <a:t> 和企业机房，保障市电中断时短时电力供应。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HVDC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适用于中大型 </a:t>
            </a:r>
            <a:r>
              <a:rPr lang="en-US" altLang="zh-CN" dirty="0"/>
              <a:t>DC</a:t>
            </a:r>
            <a:r>
              <a:rPr lang="zh-CN" altLang="en-US" dirty="0"/>
              <a:t> 和云计算中心，追求高效节能且具备直流供电兼容能力场景，替代传统 </a:t>
            </a:r>
            <a:r>
              <a:rPr lang="en" altLang="zh-CN" dirty="0"/>
              <a:t>UPS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OCP </a:t>
            </a:r>
            <a:r>
              <a:rPr lang="zh-CN" altLang="en-US" sz="1800" b="1" dirty="0">
                <a:solidFill>
                  <a:srgbClr val="C00000"/>
                </a:solidFill>
              </a:rPr>
              <a:t>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适用于超大规模云服务商和标准化部署的 </a:t>
            </a:r>
            <a:r>
              <a:rPr lang="en-US" altLang="zh-CN" dirty="0"/>
              <a:t>DC</a:t>
            </a:r>
            <a:r>
              <a:rPr lang="zh-CN" altLang="en-US" dirty="0"/>
              <a:t>，支持灵活扩展和高效能服务器供电需求。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巴拿马电源供电架构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 </a:t>
            </a:r>
            <a:r>
              <a:rPr lang="en" altLang="zh-CN" dirty="0"/>
              <a:t>AI</a:t>
            </a:r>
            <a:r>
              <a:rPr lang="zh-CN" altLang="en-US" dirty="0"/>
              <a:t> 集群、</a:t>
            </a:r>
            <a:r>
              <a:rPr lang="en" altLang="zh-CN" dirty="0"/>
              <a:t>GPU</a:t>
            </a:r>
            <a:r>
              <a:rPr lang="zh-CN" altLang="en-US" dirty="0"/>
              <a:t> 集群等高密度、高功耗场景，追求极致效率与简化配电层的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00000"/>
                </a:solidFill>
              </a:rPr>
              <a:t>UPS</a:t>
            </a:r>
            <a:r>
              <a:rPr lang="zh-CN" altLang="en-US" sz="3200" b="1" dirty="0">
                <a:solidFill>
                  <a:srgbClr val="C00000"/>
                </a:solidFill>
              </a:rPr>
              <a:t> 供电架构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UPS</a:t>
            </a:r>
            <a:r>
              <a:rPr lang="zh-CN" altLang="en-US" dirty="0"/>
              <a:t>不间断电源（</a:t>
            </a:r>
            <a:r>
              <a:rPr lang="en-US" altLang="zh-CN" dirty="0"/>
              <a:t>UPS</a:t>
            </a:r>
            <a:r>
              <a:rPr lang="zh-CN" altLang="en-US" dirty="0"/>
              <a:t>，</a:t>
            </a:r>
            <a:r>
              <a:rPr lang="en-US" altLang="zh-CN" dirty="0"/>
              <a:t>Uninterruptible Power Supply</a:t>
            </a:r>
            <a:r>
              <a:rPr lang="zh-CN" altLang="en-US" dirty="0"/>
              <a:t>）是一种电力保障设备，能够在主电源发生故障时，如停电、电压波动或频率异常时，立即切换到电池供电模式，通过多步骤转换和净化，实现高效不间断供电，是 </a:t>
            </a:r>
            <a:r>
              <a:rPr lang="en-US" altLang="zh-CN" dirty="0"/>
              <a:t>DC</a:t>
            </a:r>
            <a:r>
              <a:rPr lang="zh-CN" altLang="en-US" dirty="0"/>
              <a:t> 主流选择。</a:t>
            </a:r>
          </a:p>
        </p:txBody>
      </p:sp>
      <p:pic>
        <p:nvPicPr>
          <p:cNvPr id="5122" name="Picture 2" descr="Original architecture holds key to true modularity in UPS technology -  Centiel">
            <a:extLst>
              <a:ext uri="{FF2B5EF4-FFF2-40B4-BE49-F238E27FC236}">
                <a16:creationId xmlns:a16="http://schemas.microsoft.com/office/drawing/2014/main" id="{AA364B05-EB54-C2FD-D804-2DCFD7ED5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17998" r="2878" b="1325"/>
          <a:stretch/>
        </p:blipFill>
        <p:spPr bwMode="auto">
          <a:xfrm>
            <a:off x="1897314" y="2661191"/>
            <a:ext cx="8402133" cy="382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D0D870-E1DF-F600-E7DE-EE66AE61481D}"/>
              </a:ext>
            </a:extLst>
          </p:cNvPr>
          <p:cNvSpPr/>
          <p:nvPr/>
        </p:nvSpPr>
        <p:spPr>
          <a:xfrm>
            <a:off x="1237230" y="3026526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A35EC7-D94F-6E2E-8375-06CF2A1F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36" y="3645701"/>
            <a:ext cx="8813068" cy="2367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HVDC</a:t>
            </a:r>
            <a:r>
              <a:rPr lang="zh-CN" altLang="en-US" dirty="0"/>
              <a:t> </a:t>
            </a:r>
            <a:r>
              <a:rPr lang="zh-CN" altLang="en-US" sz="3200" b="1" dirty="0">
                <a:solidFill>
                  <a:srgbClr val="C00000"/>
                </a:solidFill>
              </a:rPr>
              <a:t>供电架构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高压直流输电 </a:t>
            </a:r>
            <a:r>
              <a:rPr lang="en-US" altLang="zh-CN" dirty="0"/>
              <a:t>HVDC</a:t>
            </a:r>
            <a:r>
              <a:rPr lang="zh-CN" altLang="en-US" dirty="0"/>
              <a:t> 将交流电转换为直流电进行传输的电力传输技术，具有输电距离长、损耗小、稳定性好等优点。</a:t>
            </a:r>
            <a:r>
              <a:rPr lang="en-US" altLang="zh-CN" dirty="0"/>
              <a:t>HVDC </a:t>
            </a:r>
            <a:r>
              <a:rPr lang="zh-CN" altLang="en-US" dirty="0"/>
              <a:t>较传统 </a:t>
            </a:r>
            <a:r>
              <a:rPr lang="en-US" altLang="zh-CN" dirty="0"/>
              <a:t>UPS</a:t>
            </a:r>
            <a:r>
              <a:rPr lang="zh-CN" altLang="en-US" dirty="0"/>
              <a:t> 供电方案环节精简，高效低损优势体现。</a:t>
            </a:r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F688E4-00A0-55C6-2553-7F5A1363B723}"/>
              </a:ext>
            </a:extLst>
          </p:cNvPr>
          <p:cNvSpPr/>
          <p:nvPr/>
        </p:nvSpPr>
        <p:spPr>
          <a:xfrm>
            <a:off x="1237230" y="3026526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9CF151-F6DD-F7C7-9C52-6425CC18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45" y="3514898"/>
            <a:ext cx="8934450" cy="262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D91F7-CFA9-514A-1877-4E1344E1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0317"/>
            <a:ext cx="8499330" cy="4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B0075CC-DA9B-E230-F0B2-7A0025F70597}"/>
              </a:ext>
            </a:extLst>
          </p:cNvPr>
          <p:cNvSpPr/>
          <p:nvPr/>
        </p:nvSpPr>
        <p:spPr>
          <a:xfrm>
            <a:off x="1248728" y="2884365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巴拿马电源供电架构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巴拿马电源方案中，市电直接通过移相变压器，将高压交流电转换为较低电压的交流电，相当于变相整合了 </a:t>
            </a:r>
            <a:r>
              <a:rPr lang="en-US" altLang="zh-CN" dirty="0"/>
              <a:t>HVDC</a:t>
            </a:r>
            <a:r>
              <a:rPr lang="zh-CN" altLang="en-US" dirty="0"/>
              <a:t> 方案中的前置变压器以及输入滤波环节，以更紧凑的形态适应 </a:t>
            </a:r>
            <a:r>
              <a:rPr lang="en-US" altLang="zh-CN" dirty="0"/>
              <a:t>DC</a:t>
            </a:r>
            <a:r>
              <a:rPr lang="zh-CN" altLang="en-US" dirty="0"/>
              <a:t> 用电需求。系统简化链路，提升整体能源效率。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41" y="3238968"/>
            <a:ext cx="8610080" cy="2896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209978-6DF7-859C-9F7E-5F9CB2F0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供电供电架构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49C199-F9BF-4794-4B3E-DB7C88AE7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 供电方案把机柜内所有服务器内置电源模块 </a:t>
            </a:r>
            <a:r>
              <a:rPr lang="en" altLang="zh-CN" dirty="0"/>
              <a:t>PSU</a:t>
            </a:r>
            <a:r>
              <a:rPr lang="zh-CN" altLang="en-US" dirty="0"/>
              <a:t> 取出，整合在一起构成机柜级的电源输出，同时把储能后移到电源输出端，通过汇流向不带 </a:t>
            </a:r>
            <a:r>
              <a:rPr lang="en" altLang="zh-CN" dirty="0"/>
              <a:t>PSU</a:t>
            </a:r>
            <a:r>
              <a:rPr lang="zh-CN" altLang="en-US" dirty="0"/>
              <a:t> 服务器集中供电，</a:t>
            </a:r>
            <a:r>
              <a:rPr lang="en" altLang="zh-CN" dirty="0"/>
              <a:t>OCP</a:t>
            </a:r>
            <a:r>
              <a:rPr lang="zh-CN" altLang="en-US" dirty="0"/>
              <a:t> 架构需要定制服务器 </a:t>
            </a:r>
            <a:r>
              <a:rPr lang="en" altLang="zh-CN" dirty="0"/>
              <a:t>PSU</a:t>
            </a:r>
            <a:r>
              <a:rPr lang="zh-CN" altLang="en-US" dirty="0"/>
              <a:t>。</a:t>
            </a:r>
            <a:endParaRPr lang="zh-CN" altLang="e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95A60F-FF5B-1B6A-BE17-E6D568F1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74" y="3020868"/>
            <a:ext cx="28067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5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集群电源方案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93CCFF5-8EFF-602F-91F9-552AB0355F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2330076"/>
              </p:ext>
            </p:extLst>
          </p:nvPr>
        </p:nvGraphicFramePr>
        <p:xfrm>
          <a:off x="616643" y="1275291"/>
          <a:ext cx="10963477" cy="5059917"/>
        </p:xfrm>
        <a:graphic>
          <a:graphicData uri="http://schemas.openxmlformats.org/drawingml/2006/table">
            <a:tbl>
              <a:tblPr/>
              <a:tblGrid>
                <a:gridCol w="1513493">
                  <a:extLst>
                    <a:ext uri="{9D8B030D-6E8A-4147-A177-3AD203B41FA5}">
                      <a16:colId xmlns:a16="http://schemas.microsoft.com/office/drawing/2014/main" val="339386046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659952632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692818950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104557858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365201379"/>
                    </a:ext>
                  </a:extLst>
                </a:gridCol>
              </a:tblGrid>
              <a:tr h="5480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项目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UPS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HVDC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巴拿马电源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OCP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9549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系统效率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213943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28%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71954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配置快速性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移相变定制模块预制化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预制化，速度快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220325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当前市占率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主流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低（但增长中）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02909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核心优势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兼容性强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高能效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占地面积小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高标准化集成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高综合性价比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95207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主要挑战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损耗相对较高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占地面积大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需配套改造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运维经验少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技术成熟度待提升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兼容硬件依赖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5357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重量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2959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50635" y="649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DC</a:t>
            </a:r>
            <a:r>
              <a:rPr lang="zh-CN" altLang="en-US" dirty="0"/>
              <a:t> 供配电架构：</a:t>
            </a:r>
            <a:r>
              <a:rPr lang="en-US" altLang="zh-CN" dirty="0">
                <a:sym typeface="+mn-ea"/>
              </a:rPr>
              <a:t>2N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DR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6" y="2774546"/>
            <a:ext cx="11017250" cy="28365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00CC74-AE60-0F55-F6FC-7A7C01C73689}"/>
              </a:ext>
            </a:extLst>
          </p:cNvPr>
          <p:cNvSpPr/>
          <p:nvPr/>
        </p:nvSpPr>
        <p:spPr>
          <a:xfrm>
            <a:off x="750635" y="3429000"/>
            <a:ext cx="10722381" cy="17248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85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/>
              <a:t>数据中心供配电架构：</a:t>
            </a:r>
            <a:r>
              <a:rPr lang="en-US" altLang="zh-CN">
                <a:sym typeface="+mn-ea"/>
              </a:rPr>
              <a:t>2N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665339" cy="5112000"/>
          </a:xfrm>
        </p:spPr>
        <p:txBody>
          <a:bodyPr/>
          <a:lstStyle/>
          <a:p>
            <a:r>
              <a:rPr lang="en-US" altLang="zh-CN" dirty="0"/>
              <a:t>2N</a:t>
            </a:r>
            <a:r>
              <a:rPr lang="zh-CN" altLang="en-US" dirty="0"/>
              <a:t> 系统：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 个供配电单元同时工作，互为备用，每个单元均能满足全部负载的用电需要。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67578"/>
          <a:stretch/>
        </p:blipFill>
        <p:spPr>
          <a:xfrm>
            <a:off x="5489308" y="1524605"/>
            <a:ext cx="6097800" cy="484223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6BC333A-5321-C372-E49F-3880DAC595F0}"/>
              </a:ext>
            </a:extLst>
          </p:cNvPr>
          <p:cNvSpPr/>
          <p:nvPr/>
        </p:nvSpPr>
        <p:spPr>
          <a:xfrm>
            <a:off x="6577446" y="1524605"/>
            <a:ext cx="4430639" cy="4842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00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DR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665339" cy="5112000"/>
          </a:xfrm>
        </p:spPr>
        <p:txBody>
          <a:bodyPr/>
          <a:lstStyle/>
          <a:p>
            <a:r>
              <a:rPr lang="en-US" altLang="zh-CN" dirty="0"/>
              <a:t>DR</a:t>
            </a:r>
            <a:r>
              <a:rPr lang="zh-CN" altLang="en-US" dirty="0"/>
              <a:t> 系统：</a:t>
            </a:r>
            <a:endParaRPr lang="en-US" altLang="zh-CN" dirty="0"/>
          </a:p>
          <a:p>
            <a:pPr lvl="1"/>
            <a:r>
              <a:rPr lang="zh-CN" altLang="en-US" dirty="0"/>
              <a:t>分布冗余，由 </a:t>
            </a:r>
            <a:r>
              <a:rPr lang="en-US" altLang="zh-CN" dirty="0"/>
              <a:t>N(N≥3</a:t>
            </a:r>
            <a:r>
              <a:rPr lang="zh-CN" altLang="en-US" dirty="0"/>
              <a:t>）个配置相同的供配电单元组成，</a:t>
            </a:r>
            <a:r>
              <a:rPr lang="en-US" altLang="zh-CN" dirty="0"/>
              <a:t>N</a:t>
            </a:r>
            <a:r>
              <a:rPr lang="zh-CN" altLang="en-US" dirty="0"/>
              <a:t> 个单元同时工作，将负载均分为 </a:t>
            </a:r>
            <a:r>
              <a:rPr lang="en-US" altLang="zh-CN" dirty="0"/>
              <a:t>N</a:t>
            </a:r>
            <a:r>
              <a:rPr lang="zh-CN" altLang="en-US" dirty="0"/>
              <a:t> 组。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33757" t="653" r="33821" b="-653"/>
          <a:stretch/>
        </p:blipFill>
        <p:spPr>
          <a:xfrm>
            <a:off x="5489308" y="1524605"/>
            <a:ext cx="6097800" cy="4842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FBCFF7-FF89-9FEA-CADF-51DD4CF60672}"/>
              </a:ext>
            </a:extLst>
          </p:cNvPr>
          <p:cNvSpPr/>
          <p:nvPr/>
        </p:nvSpPr>
        <p:spPr>
          <a:xfrm>
            <a:off x="6577446" y="1524605"/>
            <a:ext cx="4430639" cy="4842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96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665339" cy="5112000"/>
          </a:xfrm>
        </p:spPr>
        <p:txBody>
          <a:bodyPr/>
          <a:lstStyle/>
          <a:p>
            <a:r>
              <a:rPr lang="en-US" altLang="zh-CN" dirty="0"/>
              <a:t>RR</a:t>
            </a:r>
            <a:r>
              <a:rPr lang="zh-CN" altLang="en-US" dirty="0"/>
              <a:t> 系统：</a:t>
            </a:r>
            <a:endParaRPr lang="en-US" altLang="zh-CN" dirty="0"/>
          </a:p>
          <a:p>
            <a:pPr lvl="1"/>
            <a:r>
              <a:rPr lang="zh-CN" altLang="en-US" dirty="0"/>
              <a:t>后备冗余，由多个供配电单元组成，其中一个单元作为其它运行单元的备用。</a:t>
            </a:r>
            <a:endParaRPr lang="en-US" altLang="zh-CN" dirty="0"/>
          </a:p>
          <a:p>
            <a:pPr lvl="1"/>
            <a:r>
              <a:rPr lang="zh-CN" altLang="en-US" dirty="0"/>
              <a:t>当一个运行单元发生故障时，通过电源切换装置，备用单元继续为负载供电。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67652" t="164" r="-74" b="-164"/>
          <a:stretch/>
        </p:blipFill>
        <p:spPr>
          <a:xfrm>
            <a:off x="5489308" y="1524605"/>
            <a:ext cx="6097800" cy="4842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3F41CC-181E-7AF6-76DC-45AB61A43D99}"/>
              </a:ext>
            </a:extLst>
          </p:cNvPr>
          <p:cNvSpPr/>
          <p:nvPr/>
        </p:nvSpPr>
        <p:spPr>
          <a:xfrm>
            <a:off x="6577446" y="1524605"/>
            <a:ext cx="4430639" cy="4842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32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供电系统</a:t>
            </a:r>
            <a:endParaRPr lang="en-US" altLang="zh-CN" sz="9600" dirty="0"/>
          </a:p>
          <a:p>
            <a:r>
              <a:rPr lang="zh-CN" altLang="en-US" sz="9600" dirty="0"/>
              <a:t>发展趋势与挑战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01205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双路电源供电，</a:t>
            </a:r>
            <a:r>
              <a:rPr lang="en-US" altLang="zh-CN" sz="1600" dirty="0"/>
              <a:t>10kv</a:t>
            </a:r>
            <a:r>
              <a:rPr lang="zh-CN" altLang="en-US" sz="1600" dirty="0"/>
              <a:t> 市电进线到 </a:t>
            </a:r>
            <a:r>
              <a:rPr lang="en-US" altLang="zh-CN" sz="1600" dirty="0"/>
              <a:t>AI</a:t>
            </a:r>
            <a:r>
              <a:rPr lang="zh-CN" altLang="en-US" sz="1600" dirty="0"/>
              <a:t> 集群服务器的末端，常见的两路供电同时处于热备份状态，一路断电时另一路会支持关键负载持续供电。</a:t>
            </a:r>
            <a:endParaRPr lang="en-US" altLang="zh-CN" sz="1600" dirty="0"/>
          </a:p>
          <a:p>
            <a:r>
              <a:rPr lang="zh-CN" altLang="en-US" sz="1600" dirty="0"/>
              <a:t>从上游到下游包括中压柜、变压器、低压配电柜，配电柜进线进到 </a:t>
            </a:r>
            <a:r>
              <a:rPr lang="en-US" altLang="zh-CN" sz="1600" dirty="0"/>
              <a:t>UPS</a:t>
            </a:r>
            <a:r>
              <a:rPr lang="zh-CN" altLang="en-US" sz="1600" dirty="0"/>
              <a:t>，通过整流再给到 </a:t>
            </a:r>
            <a:r>
              <a:rPr lang="en-US" altLang="zh-CN" sz="1600" dirty="0"/>
              <a:t>PDU</a:t>
            </a:r>
            <a:r>
              <a:rPr lang="zh-CN" altLang="en-US" sz="1600" dirty="0"/>
              <a:t> 做最终分配，分配给各个 计算节点。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270"/>
          <a:stretch/>
        </p:blipFill>
        <p:spPr>
          <a:xfrm>
            <a:off x="684292" y="3026526"/>
            <a:ext cx="10828178" cy="34634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5C3F91-55FC-53C6-3B44-9B290601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集群供配电系统：案例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746E2-719A-622E-4C6B-B5081EF48E09}"/>
              </a:ext>
            </a:extLst>
          </p:cNvPr>
          <p:cNvSpPr/>
          <p:nvPr/>
        </p:nvSpPr>
        <p:spPr>
          <a:xfrm>
            <a:off x="1230240" y="2955445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49D3F6-8417-3FCC-E615-1F770993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应用案例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3D8B55-3E48-C436-1503-E3F2FFB3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HVDC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腾讯自建天津 </a:t>
            </a:r>
            <a:r>
              <a:rPr lang="en-US" altLang="zh-CN" dirty="0"/>
              <a:t>DC</a:t>
            </a:r>
            <a:r>
              <a:rPr lang="zh-CN" altLang="en-US" dirty="0"/>
              <a:t> 广泛采用，字节跳动新建 </a:t>
            </a:r>
            <a:r>
              <a:rPr lang="en-US" altLang="zh-CN" dirty="0"/>
              <a:t>DC</a:t>
            </a:r>
            <a:r>
              <a:rPr lang="zh-CN" altLang="en-US" dirty="0"/>
              <a:t> 逐步推广。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PDU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华为、安科瑞等推出的解决方案，适用于中型至大型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巴拿马：</a:t>
            </a:r>
            <a:r>
              <a:rPr lang="zh-CN" altLang="en-US" dirty="0"/>
              <a:t>阿里巴巴与台达联合开发，使用在阿里云的服务中心。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>
                <a:solidFill>
                  <a:srgbClr val="C00000"/>
                </a:solidFill>
              </a:rPr>
              <a:t>OCP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​​</a:t>
            </a:r>
            <a:r>
              <a:rPr lang="en" altLang="zh-CN" dirty="0"/>
              <a:t>Meta</a:t>
            </a:r>
            <a:r>
              <a:rPr lang="zh-CN" altLang="en" dirty="0"/>
              <a:t>、</a:t>
            </a:r>
            <a:r>
              <a:rPr lang="zh-CN" altLang="en-US" dirty="0"/>
              <a:t>谷歌、微软​​已将 </a:t>
            </a:r>
            <a:r>
              <a:rPr lang="en" altLang="zh-CN" dirty="0"/>
              <a:t>OCP</a:t>
            </a:r>
            <a:r>
              <a:rPr lang="zh-CN" altLang="en-US" dirty="0"/>
              <a:t> 供电方案作为 ​​</a:t>
            </a:r>
            <a:r>
              <a:rPr lang="en" altLang="zh-CN" dirty="0"/>
              <a:t>AI</a:t>
            </a:r>
            <a:r>
              <a:rPr lang="zh-CN" altLang="en-US" dirty="0"/>
              <a:t> 数据中心的核心标准。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尽管面临兼容性和高功率安全挑战，</a:t>
            </a:r>
            <a:r>
              <a:rPr lang="en" altLang="zh-CN" dirty="0"/>
              <a:t>OCP</a:t>
            </a:r>
            <a:r>
              <a:rPr lang="zh-CN" altLang="en-US" dirty="0"/>
              <a:t>在能效（</a:t>
            </a:r>
            <a:r>
              <a:rPr lang="en-US" altLang="zh-CN" dirty="0"/>
              <a:t>97.5%↑</a:t>
            </a:r>
            <a:r>
              <a:rPr lang="zh-CN" altLang="en-US" dirty="0"/>
              <a:t>）和空间利用率（</a:t>
            </a:r>
            <a:r>
              <a:rPr lang="en-US" altLang="zh-CN" dirty="0"/>
              <a:t>40%↑</a:t>
            </a:r>
            <a:r>
              <a:rPr lang="zh-CN" altLang="en-US" dirty="0"/>
              <a:t>）上的优势使其成为 </a:t>
            </a:r>
            <a:r>
              <a:rPr lang="en-US" altLang="zh-CN" dirty="0"/>
              <a:t>AI</a:t>
            </a:r>
            <a:r>
              <a:rPr lang="zh-CN" altLang="en-US" dirty="0"/>
              <a:t> 集群优选方案​，并通过电压升级（</a:t>
            </a:r>
            <a:r>
              <a:rPr lang="en-US" altLang="zh-CN" dirty="0"/>
              <a:t>±400</a:t>
            </a:r>
            <a:r>
              <a:rPr lang="en" altLang="zh-CN" dirty="0"/>
              <a:t>V</a:t>
            </a:r>
            <a:r>
              <a:rPr lang="zh-CN" altLang="en" dirty="0"/>
              <a:t>）、</a:t>
            </a:r>
            <a:r>
              <a:rPr lang="zh-CN" altLang="en-US" dirty="0"/>
              <a:t>锂电池备电（</a:t>
            </a:r>
            <a:r>
              <a:rPr lang="en" altLang="zh-CN" dirty="0"/>
              <a:t>BBU</a:t>
            </a:r>
            <a:r>
              <a:rPr lang="zh-CN" altLang="en" dirty="0"/>
              <a:t>）</a:t>
            </a:r>
            <a:r>
              <a:rPr lang="zh-CN" altLang="en-US" dirty="0"/>
              <a:t>和模块化设计推动技术迭代 </a:t>
            </a:r>
            <a:r>
              <a:rPr lang="en-US" altLang="zh-CN" dirty="0"/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688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8538" r="2175" b="3081"/>
          <a:stretch/>
        </p:blipFill>
        <p:spPr>
          <a:xfrm>
            <a:off x="565977" y="3383279"/>
            <a:ext cx="11007151" cy="20335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949A09-37F1-79C5-6229-5BB7D84E509A}"/>
              </a:ext>
            </a:extLst>
          </p:cNvPr>
          <p:cNvSpPr txBox="1"/>
          <p:nvPr/>
        </p:nvSpPr>
        <p:spPr>
          <a:xfrm>
            <a:off x="1891925" y="5510147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预制式供配电模组构成</a:t>
            </a:r>
          </a:p>
        </p:txBody>
      </p:sp>
    </p:spTree>
    <p:extLst>
      <p:ext uri="{BB962C8B-B14F-4D97-AF65-F5344CB8AC3E}">
        <p14:creationId xmlns:p14="http://schemas.microsoft.com/office/powerpoint/2010/main" val="200270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3484"/>
          <a:stretch/>
        </p:blipFill>
        <p:spPr>
          <a:xfrm>
            <a:off x="811793" y="2535382"/>
            <a:ext cx="10587155" cy="32274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90799-BDE5-0AD9-DD37-4E1CB26D249F}"/>
              </a:ext>
            </a:extLst>
          </p:cNvPr>
          <p:cNvSpPr txBox="1"/>
          <p:nvPr/>
        </p:nvSpPr>
        <p:spPr>
          <a:xfrm>
            <a:off x="1996570" y="5858884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智能化系统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sym typeface="+mn-ea"/>
              </a:rPr>
              <a:t>Summary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供电技术挑战严峻，配电结构创新，新能源和储能应用是必然趋势</a:t>
            </a:r>
          </a:p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散热技术以液冷散热技术为主，针对智算中心动态负载特性设计高效制冷解决方案</a:t>
            </a:r>
          </a:p>
          <a:p>
            <a:pPr marL="345305" indent="-342900">
              <a:buFont typeface="+mj-lt"/>
              <a:buAutoNum type="arabicPeriod"/>
            </a:pPr>
            <a:r>
              <a:rPr dirty="0"/>
              <a:t>运维管理采用智能运维技术，高效实时节约成本</a:t>
            </a:r>
          </a:p>
        </p:txBody>
      </p:sp>
      <p:pic>
        <p:nvPicPr>
          <p:cNvPr id="1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了解了解罢了，电呀是国家赚钱，不同供电方案目标都是一致：提升</a:t>
            </a:r>
            <a:r>
              <a:rPr lang="en-US" altLang="zh-CN" dirty="0"/>
              <a:t>AI </a:t>
            </a:r>
            <a:r>
              <a:rPr lang="zh-CN" altLang="en-US" dirty="0"/>
              <a:t>集群稳定性和可靠性。</a:t>
            </a:r>
            <a:endParaRPr lang="en-US" altLang="zh-CN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14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https://www.gigabyte.com/Enterprise/GPU-Server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https://support.huawei.com/enterprise/zh/doc/EDOC1100313980/cb51627f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https://support.huawei.com/enterprise/zh/category/ascend-computing-pid-1557196528909?submodel=doc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https://digitalpower.huawei.com/cn</a:t>
            </a:r>
            <a:r>
              <a:rPr lang="en" altLang="zh-CN">
                <a:hlinkClick r:id="rId9"/>
              </a:rPr>
              <a:t>/data-center-facility/</a:t>
            </a:r>
            <a:endParaRPr lang="en" altLang="zh-CN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" b="1563"/>
          <a:stretch/>
        </p:blipFill>
        <p:spPr>
          <a:xfrm>
            <a:off x="725200" y="1701175"/>
            <a:ext cx="10847928" cy="4199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集群供电系统介绍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集群供电架构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发展趋势 </a:t>
            </a:r>
            <a:r>
              <a:rPr lang="en-US" altLang="zh-CN" sz="2800" dirty="0"/>
              <a:t>&amp;</a:t>
            </a:r>
            <a:r>
              <a:rPr lang="zh-CN" altLang="en-US" sz="2800" dirty="0"/>
              <a:t> 挑战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供电系统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F7D162-18A8-1DD1-3B6E-FE766EBB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典型国内供配电系统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2126-5A62-9535-3E73-F37FB818FC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发电、输变电、配用电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9D717B-7280-CA78-097B-3EA2F6F9716D}"/>
              </a:ext>
            </a:extLst>
          </p:cNvPr>
          <p:cNvSpPr/>
          <p:nvPr/>
        </p:nvSpPr>
        <p:spPr>
          <a:xfrm>
            <a:off x="1298864" y="2421082"/>
            <a:ext cx="9736281" cy="36056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9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62BB41B-FBC9-441F-4B1C-73DBBB28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名词解析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E81F6D-0197-1286-44D1-4BF3A938C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额定电压：</a:t>
            </a:r>
            <a:r>
              <a:rPr lang="zh-CN" altLang="en-US" dirty="0"/>
              <a:t>电气设备正常工作条件下设计运行标准电压值，确保电力传输效率和设备安全运行。</a:t>
            </a:r>
            <a:endParaRPr lang="en-US" altLang="zh-CN" dirty="0"/>
          </a:p>
          <a:p>
            <a:pPr lvl="1"/>
            <a:r>
              <a:rPr lang="zh-CN" altLang="en-US" dirty="0"/>
              <a:t>低压配电系统：</a:t>
            </a:r>
            <a:r>
              <a:rPr lang="en-US" altLang="zh-CN" dirty="0"/>
              <a:t>220</a:t>
            </a:r>
            <a:r>
              <a:rPr lang="en" altLang="zh-CN" dirty="0"/>
              <a:t>V/380V</a:t>
            </a:r>
            <a:r>
              <a:rPr lang="zh-CN" altLang="en" dirty="0"/>
              <a:t>（</a:t>
            </a:r>
            <a:r>
              <a:rPr lang="zh-CN" altLang="en-US" dirty="0"/>
              <a:t>单相</a:t>
            </a:r>
            <a:r>
              <a:rPr lang="en-US" altLang="zh-CN" dirty="0"/>
              <a:t>/</a:t>
            </a:r>
            <a:r>
              <a:rPr lang="zh-CN" altLang="en-US" dirty="0"/>
              <a:t>三相），</a:t>
            </a:r>
            <a:r>
              <a:rPr lang="en-US" altLang="zh-CN" dirty="0"/>
              <a:t>AI</a:t>
            </a:r>
            <a:r>
              <a:rPr lang="zh-CN" altLang="en-US" dirty="0"/>
              <a:t> 集群三相交流电为主，额定电压 </a:t>
            </a:r>
            <a:r>
              <a:rPr lang="en-US" altLang="zh-CN" dirty="0"/>
              <a:t>380</a:t>
            </a:r>
            <a:r>
              <a:rPr lang="en" altLang="zh-CN" dirty="0"/>
              <a:t>V </a:t>
            </a:r>
            <a:r>
              <a:rPr lang="zh-CN" altLang="en-US" dirty="0"/>
              <a:t>主流标准</a:t>
            </a:r>
            <a:endParaRPr lang="en-US" altLang="zh-CN" dirty="0"/>
          </a:p>
          <a:p>
            <a:pPr lvl="1"/>
            <a:r>
              <a:rPr lang="zh-CN" altLang="en-US" dirty="0"/>
              <a:t>中压配电系统：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en-US" altLang="zh-CN" dirty="0"/>
              <a:t>/</a:t>
            </a:r>
            <a:r>
              <a:rPr lang="en" altLang="zh-CN" dirty="0"/>
              <a:t>35kV</a:t>
            </a:r>
            <a:r>
              <a:rPr lang="zh-CN" altLang="en-US" dirty="0"/>
              <a:t>，用于从电网接入到 </a:t>
            </a:r>
            <a:r>
              <a:rPr lang="en-US" altLang="zh-CN" dirty="0"/>
              <a:t>AI</a:t>
            </a:r>
            <a:r>
              <a:rPr lang="zh-CN" altLang="en-US" dirty="0"/>
              <a:t> 集群 内部变压器前段</a:t>
            </a:r>
          </a:p>
          <a:p>
            <a:pPr lvl="1"/>
            <a:r>
              <a:rPr lang="zh-CN" altLang="en-US" dirty="0"/>
              <a:t>高压直流系统：</a:t>
            </a:r>
            <a:r>
              <a:rPr lang="en-US" altLang="zh-CN" dirty="0"/>
              <a:t>240</a:t>
            </a:r>
            <a:r>
              <a:rPr lang="en" altLang="zh-CN" dirty="0"/>
              <a:t>V HVDC</a:t>
            </a:r>
            <a:r>
              <a:rPr lang="zh-CN" altLang="en" dirty="0"/>
              <a:t>（</a:t>
            </a:r>
            <a:r>
              <a:rPr lang="zh-CN" altLang="en-US" dirty="0"/>
              <a:t>部分 </a:t>
            </a:r>
            <a:r>
              <a:rPr lang="en-US" altLang="zh-CN" dirty="0"/>
              <a:t>DC/HPC</a:t>
            </a:r>
            <a:r>
              <a:rPr lang="zh-CN" altLang="en-US" dirty="0"/>
              <a:t> 采用）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三相五线制：</a:t>
            </a:r>
            <a:r>
              <a:rPr lang="zh-CN" altLang="en-US" dirty="0"/>
              <a:t>电力配电方式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三根火线（</a:t>
            </a:r>
            <a:r>
              <a:rPr lang="en" altLang="zh-CN" dirty="0"/>
              <a:t>L1</a:t>
            </a:r>
            <a:r>
              <a:rPr lang="zh-CN" altLang="en" dirty="0"/>
              <a:t>、</a:t>
            </a:r>
            <a:r>
              <a:rPr lang="en" altLang="zh-CN" dirty="0"/>
              <a:t>L2</a:t>
            </a:r>
            <a:r>
              <a:rPr lang="zh-CN" altLang="en" dirty="0"/>
              <a:t>、</a:t>
            </a:r>
            <a:r>
              <a:rPr lang="en" altLang="zh-CN" dirty="0"/>
              <a:t>L3</a:t>
            </a:r>
            <a:r>
              <a:rPr lang="zh-CN" altLang="en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一根中性线（</a:t>
            </a:r>
            <a:r>
              <a:rPr lang="en" altLang="zh-CN" dirty="0"/>
              <a:t>N</a:t>
            </a:r>
            <a:r>
              <a:rPr lang="zh-CN" altLang="en" dirty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一根保护地线（</a:t>
            </a:r>
            <a:r>
              <a:rPr lang="en" altLang="zh-CN" dirty="0"/>
              <a:t>PE</a:t>
            </a:r>
            <a:r>
              <a:rPr lang="zh-CN" altLang="en" dirty="0"/>
              <a:t>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AI</a:t>
            </a:r>
            <a:r>
              <a:rPr lang="zh-CN" altLang="en-US" dirty="0"/>
              <a:t> 集群常采用 </a:t>
            </a:r>
            <a:r>
              <a:rPr lang="en" altLang="zh-CN" dirty="0"/>
              <a:t>TN-S</a:t>
            </a:r>
            <a:r>
              <a:rPr lang="zh-CN" altLang="en-US" dirty="0"/>
              <a:t>（三相五线制</a:t>
            </a:r>
            <a:r>
              <a:rPr lang="en-US" altLang="zh-CN" dirty="0"/>
              <a:t>+</a:t>
            </a:r>
            <a:r>
              <a:rPr lang="zh-CN" altLang="en-US" dirty="0"/>
              <a:t>独立地线），目前最安全、最规范的接地系统</a:t>
            </a:r>
            <a:endParaRPr lang="e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30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3EC22-C9BE-8AD8-DF3F-B3F2D4AC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三相五线制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4CD35-1127-C50E-CBDF-DC9D110F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45322"/>
            <a:ext cx="6930556" cy="51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34513</TotalTime>
  <Words>1845</Words>
  <Application>Microsoft Macintosh PowerPoint</Application>
  <PresentationFormat>自定义</PresentationFormat>
  <Paragraphs>241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典型国内供配电系统</vt:lpstr>
      <vt:lpstr>名词解析</vt:lpstr>
      <vt:lpstr>三相五线制</vt:lpstr>
      <vt:lpstr>常见 AI 集群配电系统</vt:lpstr>
      <vt:lpstr>电力能源接入挑战</vt:lpstr>
      <vt:lpstr>电力容量怎么算呀？建设 10 万卡机房到底够不够电？</vt:lpstr>
      <vt:lpstr>为什么这么多概念！！！！</vt:lpstr>
      <vt:lpstr>Rule 出来了！</vt:lpstr>
      <vt:lpstr>配电 vs AI 机房面积比</vt:lpstr>
      <vt:lpstr>PowerPoint 演示文稿</vt:lpstr>
      <vt:lpstr>数据中心供电架构</vt:lpstr>
      <vt:lpstr>UPS 供电架构</vt:lpstr>
      <vt:lpstr>HVDC 供电架构</vt:lpstr>
      <vt:lpstr>巴拿马电源供电架构</vt:lpstr>
      <vt:lpstr>OCP供电供电架构</vt:lpstr>
      <vt:lpstr>AI 集群电源方案</vt:lpstr>
      <vt:lpstr>PowerPoint 演示文稿</vt:lpstr>
      <vt:lpstr>数据中心供配电架构：2N</vt:lpstr>
      <vt:lpstr>数据中心供配电架构：DR</vt:lpstr>
      <vt:lpstr>数据中心供配电架构：RR</vt:lpstr>
      <vt:lpstr>PowerPoint 演示文稿</vt:lpstr>
      <vt:lpstr>AI 集群供配电系统：案例</vt:lpstr>
      <vt:lpstr>应用案例</vt:lpstr>
      <vt:lpstr>AI 集群配电：预制化、模组化、智能化是未来趋势</vt:lpstr>
      <vt:lpstr>AI 集群配电：预制化、模组化、智能化是未来趋势</vt:lpstr>
      <vt:lpstr>PowerPoint 演示文稿</vt:lpstr>
      <vt:lpstr>Summary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12228</cp:revision>
  <cp:lastPrinted>2023-09-08T09:14:01Z</cp:lastPrinted>
  <dcterms:created xsi:type="dcterms:W3CDTF">2020-08-28T08:44:19Z</dcterms:created>
  <dcterms:modified xsi:type="dcterms:W3CDTF">2025-07-02T04:44:52Z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